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ora" pitchFamily="2" charset="0"/>
      <p:regular r:id="rId13"/>
    </p:embeddedFont>
    <p:embeddedFont>
      <p:font typeface="Source Sans 3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517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Predicting Customer Churn in Telecom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Addressing high customer churn is crucial for maintaining revenue and fostering growth within our telecom division. This presentation outlines a strategic approach to leverage machine learning for proactive customer retention.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1168" y="7076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Phase 4: Deployment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1600" dirty="0">
                <a:solidFill>
                  <a:srgbClr val="38512F"/>
                </a:solidFill>
                <a:latin typeface="Lora" pitchFamily="34" charset="0"/>
              </a:rPr>
              <a:t>Done by Mazen Mohamed and Fares </a:t>
            </a:r>
            <a:r>
              <a:rPr lang="en-US" sz="1600" dirty="0" err="1">
                <a:solidFill>
                  <a:srgbClr val="38512F"/>
                </a:solidFill>
                <a:latin typeface="Lora" pitchFamily="34" charset="0"/>
              </a:rPr>
              <a:t>emad</a:t>
            </a:r>
            <a:r>
              <a:rPr lang="en-US" sz="1600" dirty="0">
                <a:solidFill>
                  <a:srgbClr val="38512F"/>
                </a:solidFill>
                <a:latin typeface="Lora" pitchFamily="34" charset="0"/>
              </a:rPr>
              <a:t>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324124" y="361057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best-performing model will be seamlessly integrated into a simple, intuitive frontend. This allows business teams to gain real-time insights and test potential customer scenarios.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18616"/>
            <a:ext cx="681620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Ready to Retain Our Customers?</a:t>
            </a:r>
            <a:endParaRPr lang="en-US" sz="3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9B657-8616-6BA9-2A61-2E8669247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720211" y="7527872"/>
            <a:ext cx="1790855" cy="7017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108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Challenge: High Churn Rates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38093"/>
            <a:ext cx="7468553" cy="2040493"/>
          </a:xfrm>
          <a:prstGeom prst="roundRect">
            <a:avLst>
              <a:gd name="adj" fmla="val 1760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14" y="2724983"/>
            <a:ext cx="287179" cy="28717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207" y="4704517"/>
            <a:ext cx="287179" cy="28717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27177" y="3227546"/>
            <a:ext cx="37268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Negative Impact on Revenue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227177" y="3723084"/>
            <a:ext cx="668964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Churn directly erodes our customer base, leading to significant revenue losses and hindering our long-term financial stability.</a:t>
            </a:r>
            <a:endParaRPr lang="en-US" sz="1850" dirty="0"/>
          </a:p>
        </p:txBody>
      </p:sp>
      <p:sp>
        <p:nvSpPr>
          <p:cNvPr id="9" name="Shape 4"/>
          <p:cNvSpPr/>
          <p:nvPr/>
        </p:nvSpPr>
        <p:spPr>
          <a:xfrm>
            <a:off x="837724" y="5117902"/>
            <a:ext cx="7468553" cy="2040493"/>
          </a:xfrm>
          <a:prstGeom prst="roundRect">
            <a:avLst>
              <a:gd name="adj" fmla="val 1760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14" y="5004792"/>
            <a:ext cx="287179" cy="287179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207" y="6984325"/>
            <a:ext cx="287179" cy="28717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227177" y="5507355"/>
            <a:ext cx="31732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Stifled Growth Potential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1227177" y="6002893"/>
            <a:ext cx="668964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churn means we're constantly replacing lost customers instead of expanding our market share and growing our business.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Solution: Predictive Analytics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propose developing a robust machine learning model to accurately identify customers at risk of churning. This intelligence will empower us to implement targeted retention strategies.</a:t>
            </a:r>
            <a:endParaRPr lang="en-US" sz="18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86FD13-6A95-D2C9-F89F-4F7FC8661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545" y="7787534"/>
            <a:ext cx="1790855" cy="4420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9658112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Scope: From Prediction to Action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71769"/>
            <a:ext cx="264187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Classifying Churn Risk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57118" y="2306241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model will categorize customers into "likely to churn" or "likely to stay".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3074075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clear classification provides actionable insights for our teams.</a:t>
            </a: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161" y="193083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6665833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Empowering Business Users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18" y="1798796"/>
            <a:ext cx="6294239" cy="62942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6663" y="1771769"/>
            <a:ext cx="273069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Intuitive Web Interface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86663" y="2306241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Deployment includes a lightweight web interface for easy access.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6663" y="2727960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Business users can test new customer profiles and understand churn predictions instantly.</a:t>
            </a: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3ED009-C4AF-F35A-E183-C99CFF81B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545" y="7811070"/>
            <a:ext cx="1790855" cy="4185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2747"/>
            <a:ext cx="108911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Workflow: A Structured Approach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0551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581870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837724" y="27624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258026"/>
            <a:ext cx="63578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Collect, clean, and pre-process our churn dataset, handling missing values and encoding categorical features for model readiness.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434858" y="220551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2581870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434858" y="2762488"/>
            <a:ext cx="35583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EDA &amp; Feature Engineering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34858" y="3258026"/>
            <a:ext cx="63578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Explore customer churn patterns, identifying key drivers like tenure, contract types, and billing information. Create powerful predictive features.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482584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202198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37724" y="5382816"/>
            <a:ext cx="36458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Training &amp; Validation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37724" y="5878354"/>
            <a:ext cx="63578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Train various classification models and meticulously evaluate their performance using metrics like ROC-AUC, precision, recall, and F1-score.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434858" y="482584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5202198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434858" y="53828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Deployment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34858" y="5878354"/>
            <a:ext cx="63578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 the highest-performing model through a simple, user-friendly frontend to deliver real-time churn predictions to our business teams.</a:t>
            </a:r>
            <a:endParaRPr lang="en-US" sz="18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156D9EF-F287-3012-CF78-7CE393209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211" y="7673102"/>
            <a:ext cx="1790855" cy="4633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5984319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Phase 1: Data Preparation</a:t>
            </a:r>
          </a:p>
          <a:p>
            <a:pPr marL="0" indent="0" algn="l">
              <a:lnSpc>
                <a:spcPts val="5000"/>
              </a:lnSpc>
              <a:buNone/>
            </a:pPr>
            <a:r>
              <a:rPr lang="en-US" dirty="0">
                <a:solidFill>
                  <a:srgbClr val="38512F"/>
                </a:solidFill>
                <a:latin typeface="Lora" pitchFamily="34" charset="0"/>
              </a:rPr>
              <a:t>Done by Tuqa </a:t>
            </a:r>
            <a:r>
              <a:rPr lang="en-US" dirty="0" err="1">
                <a:solidFill>
                  <a:srgbClr val="38512F"/>
                </a:solidFill>
                <a:latin typeface="Lora" pitchFamily="34" charset="0"/>
              </a:rPr>
              <a:t>AbuGerz</a:t>
            </a:r>
            <a:r>
              <a:rPr lang="en-US" dirty="0">
                <a:solidFill>
                  <a:srgbClr val="38512F"/>
                </a:solidFill>
                <a:latin typeface="Lora" pitchFamily="34" charset="0"/>
              </a:rPr>
              <a:t> and Mohamed Yassen </a:t>
            </a: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18" y="1798796"/>
            <a:ext cx="6294239" cy="62942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6663" y="1750100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Collection:</a:t>
            </a: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Gather comprehensive churn datasets from various internal systems.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6663" y="2517934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Cleaning:</a:t>
            </a: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Address inconsistencies, errors, and outliers to ensure data quality.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6663" y="3285768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Preprocessing:</a:t>
            </a: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Handle missing values and transform categorical features into a machine-readable format.</a:t>
            </a: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89FA2-1693-901E-FC9C-C4D68B6E0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8033" y="7811070"/>
            <a:ext cx="1790855" cy="4185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5934" y="39124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Phase 2: EDA &amp; Feature Engineering 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1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Done by Fares Waleed Badawi and Omar </a:t>
            </a:r>
            <a:r>
              <a:rPr lang="en-US" sz="16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Grawani</a:t>
            </a:r>
            <a:endParaRPr lang="en-US" sz="1600" dirty="0">
              <a:solidFill>
                <a:srgbClr val="38512F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 algn="l">
              <a:lnSpc>
                <a:spcPts val="5500"/>
              </a:lnSpc>
              <a:buNone/>
            </a:pP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6324124" y="2885956"/>
            <a:ext cx="7468553" cy="1801177"/>
          </a:xfrm>
          <a:prstGeom prst="roundRect">
            <a:avLst>
              <a:gd name="adj" fmla="val 8123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93644" y="2885956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685359" y="3155752"/>
            <a:ext cx="30882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Explore Churn Patterns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85359" y="3651290"/>
            <a:ext cx="68375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Deep dive into customer behavior related to tenure, contract length, and billing cycles to uncover correlations with churn.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4" y="4926449"/>
            <a:ext cx="7468553" cy="2184202"/>
          </a:xfrm>
          <a:prstGeom prst="roundRect">
            <a:avLst>
              <a:gd name="adj" fmla="val 6698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293644" y="4926449"/>
            <a:ext cx="121920" cy="2184202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685359" y="5196245"/>
            <a:ext cx="34651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 Predictive Features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685359" y="5691783"/>
            <a:ext cx="683752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new features from raw data that enhance the model's ability to predict churn, such as customer lifetime value or service usage changes.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9FB31-FCF8-0118-FA72-A85D2D581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9060" y="7631566"/>
            <a:ext cx="1790855" cy="4888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603" y="864215"/>
            <a:ext cx="95772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Phase 3: Model Training &amp; Validation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1600" dirty="0">
                <a:solidFill>
                  <a:srgbClr val="38512F"/>
                </a:solidFill>
                <a:latin typeface="Lora" pitchFamily="34" charset="0"/>
              </a:rPr>
              <a:t>Done by Malak Alaa</a:t>
            </a:r>
            <a:endParaRPr lang="en-US" sz="1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882265"/>
            <a:ext cx="718066" cy="7180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54994" y="30841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854994" y="3579733"/>
            <a:ext cx="310157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foundational model for binary classification, providing interpretable insights into churn drivers.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2882265"/>
            <a:ext cx="718066" cy="718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73046" y="30841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273046" y="3579733"/>
            <a:ext cx="310157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 ensemble method that builds multiple decision trees to improve prediction accuracy and handle complex relationships.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2882265"/>
            <a:ext cx="718066" cy="7180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91098" y="30841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Gradient Boosting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691098" y="3579733"/>
            <a:ext cx="310157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powerful technique that iteratively combines weak learners to create a strong predictive model.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837724" y="576405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will rigorously evaluate models using ROC-AUC, precision, recall, and F1-score, ensuring robust performance and addressing class imbalance.</a:t>
            </a:r>
            <a:endParaRPr lang="en-US" sz="18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851008-95F2-4C32-EF85-B9FAC5940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4693" y="7809836"/>
            <a:ext cx="1895707" cy="2984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553</Words>
  <Application>Microsoft Office PowerPoint</Application>
  <PresentationFormat>Custom</PresentationFormat>
  <Paragraphs>64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Lora Light</vt:lpstr>
      <vt:lpstr>Arial</vt:lpstr>
      <vt:lpstr>Lora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Malak_20220503</cp:lastModifiedBy>
  <cp:revision>3</cp:revision>
  <dcterms:created xsi:type="dcterms:W3CDTF">2025-09-26T11:34:33Z</dcterms:created>
  <dcterms:modified xsi:type="dcterms:W3CDTF">2025-09-26T12:20:52Z</dcterms:modified>
</cp:coreProperties>
</file>